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6" r:id="rId2"/>
    <p:sldId id="262" r:id="rId3"/>
    <p:sldId id="300" r:id="rId4"/>
    <p:sldId id="258" r:id="rId5"/>
    <p:sldId id="302" r:id="rId6"/>
    <p:sldId id="261" r:id="rId7"/>
    <p:sldId id="259" r:id="rId8"/>
    <p:sldId id="260" r:id="rId9"/>
    <p:sldId id="303" r:id="rId10"/>
    <p:sldId id="304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173" autoAdjust="0"/>
    <p:restoredTop sz="96400" autoAdjust="0"/>
  </p:normalViewPr>
  <p:slideViewPr>
    <p:cSldViewPr snapToGrid="0">
      <p:cViewPr varScale="1">
        <p:scale>
          <a:sx n="115" d="100"/>
          <a:sy n="115" d="100"/>
        </p:scale>
        <p:origin x="59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B55BAA-21C4-4374-A780-79CEB7CF4FFA}" type="datetimeFigureOut">
              <a:rPr lang="en-US" smtClean="0"/>
              <a:t>4/28/2021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B0E6DC-FF67-4C39-AC1B-9A63613D8A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2347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B0E6DC-FF67-4C39-AC1B-9A63613D8A1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8603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AD629-FC6F-4EA5-BA12-C3944E42A2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D9898A-46C9-4AF4-848B-1E3949E243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2A84E8-AD3D-4A57-A7E3-96F9793240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3167F2-6442-495B-AB1B-348DF5C8A0BE}" type="datetimeFigureOut">
              <a:rPr lang="en-US" smtClean="0"/>
              <a:t>4/28/2021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D5CE6E-F69D-4063-901D-531E01641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2A1223-870D-467C-957A-8888F5833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82133-656B-4F8D-BA70-05AB6F0A3C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6231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9E6624-98D0-4D15-9D4A-582620DDA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F6A1CC5-15FC-49AB-A2CC-F5EBCB7EAF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E868B2-B7BD-4334-ADBA-D15FC03501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3167F2-6442-495B-AB1B-348DF5C8A0BE}" type="datetimeFigureOut">
              <a:rPr lang="en-US" smtClean="0"/>
              <a:t>4/28/2021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D69927-1D5A-48FA-8328-85205A934F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983C91-8A08-4177-97A8-625F0686C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82133-656B-4F8D-BA70-05AB6F0A3C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7566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81FDCE2-7971-4938-AFBD-A8B6569AC26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4ECEC8-1919-4BF8-BC63-A2ECCECA5D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7427F6-4001-4106-ACBC-8D84344D7B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3167F2-6442-495B-AB1B-348DF5C8A0BE}" type="datetimeFigureOut">
              <a:rPr lang="en-US" smtClean="0"/>
              <a:t>4/28/2021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A5808D-52B3-40A7-9499-A6450317E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F19E1D-6F5B-42AD-89C8-80557F6A89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82133-656B-4F8D-BA70-05AB6F0A3C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76346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CA1F9-6B2D-4ADF-9B28-410993A684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13D12D-222D-42F5-A9C9-7EF34C4406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F757E0-AD4A-427F-BE58-2DC4343BC9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3167F2-6442-495B-AB1B-348DF5C8A0BE}" type="datetimeFigureOut">
              <a:rPr lang="en-US" smtClean="0"/>
              <a:t>4/28/2021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2E34E0-D54B-4194-8DB8-1550DD6E3F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E86EEB-A79C-465B-9FEC-C1B4758C1A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82133-656B-4F8D-BA70-05AB6F0A3C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1211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46DDB8-9F2A-42AD-A108-623326FB4A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8B66E6-F0DB-462E-9574-3E55F5D14A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A6CBF9-A63F-4F7D-83B2-30F54533AA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3167F2-6442-495B-AB1B-348DF5C8A0BE}" type="datetimeFigureOut">
              <a:rPr lang="en-US" smtClean="0"/>
              <a:t>4/28/2021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50586F-8EA3-4C04-A05C-34E972AEBE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4C89FE-32B4-4C84-9654-4DD128A385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82133-656B-4F8D-BA70-05AB6F0A3C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0465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21914-4899-4F05-B02B-A5F26A926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2FCE1E-1DB1-4A25-91D9-1792D9124C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963A28-427E-4800-9176-AA4D514DEC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02CA11-9582-4883-BBF8-E08A4D9CAB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3167F2-6442-495B-AB1B-348DF5C8A0BE}" type="datetimeFigureOut">
              <a:rPr lang="en-US" smtClean="0"/>
              <a:t>4/28/2021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1F8856-AF14-4A4B-A184-DBA5C66C7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9E0ED2-5EEE-4FD9-A0AF-D99420965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82133-656B-4F8D-BA70-05AB6F0A3C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5561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12CDD5-4229-49CB-9F0D-1BC89E854B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710910-53F9-4374-8552-40903D0256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9333C6-21E7-4C54-93EC-399511F1A1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8913CDF-BCC0-43F4-9E64-F6A436D10F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A83B627-858A-4CAD-8EAB-1AF2154332E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0C24C9-E792-4C03-8371-07266712E6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3167F2-6442-495B-AB1B-348DF5C8A0BE}" type="datetimeFigureOut">
              <a:rPr lang="en-US" smtClean="0"/>
              <a:t>4/28/2021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16BB16B-2507-47E2-9BFA-E0E66965A9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DE472C0-2712-440C-B089-6F36C85F5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82133-656B-4F8D-BA70-05AB6F0A3C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3144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162298-3EF4-4979-870F-817414B233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E029D50-D47D-4136-85AC-245CA8BD93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3167F2-6442-495B-AB1B-348DF5C8A0BE}" type="datetimeFigureOut">
              <a:rPr lang="en-US" smtClean="0"/>
              <a:t>4/28/2021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0D4C522-EB08-49E2-92AD-93EBD7141C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1FFE69-1D75-4B00-8F80-73F4FBD210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82133-656B-4F8D-BA70-05AB6F0A3C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2975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3712034-2E94-48D3-AB24-E98DB1E0EA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3167F2-6442-495B-AB1B-348DF5C8A0BE}" type="datetimeFigureOut">
              <a:rPr lang="en-US" smtClean="0"/>
              <a:t>4/28/2021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153108D-FF7A-4C0C-9981-D4577691C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FD6C01-4C0C-4EFE-80A3-5AB6153E3D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82133-656B-4F8D-BA70-05AB6F0A3C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3886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74C6EB-A4E1-40FE-A04B-AF216F006A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7B2812-00CE-42D3-9C9B-395640159F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A2EE84-E2D5-4853-8E87-FCBDA01049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BA479B-62A4-4231-8F1A-DA711F5453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3167F2-6442-495B-AB1B-348DF5C8A0BE}" type="datetimeFigureOut">
              <a:rPr lang="en-US" smtClean="0"/>
              <a:t>4/28/2021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E0A275-F74A-4FCD-9D5E-14DA632C3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EA1A99-2267-439E-A8B8-D1926B94C3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82133-656B-4F8D-BA70-05AB6F0A3C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5373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DC150-AB3F-4CF8-9308-B75DEACE09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9DA4AC9-56F2-4BD8-89CF-674DDD76507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0E1CA5-44EC-4ED9-88DF-5025020CCB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C12439-E412-45C6-AD15-CF07004C51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3167F2-6442-495B-AB1B-348DF5C8A0BE}" type="datetimeFigureOut">
              <a:rPr lang="en-US" smtClean="0"/>
              <a:t>4/28/2021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2F7DA0-B1F4-4D53-A752-AD88E68B39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06BBB9-8DEB-44FA-9584-710961B3E8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82133-656B-4F8D-BA70-05AB6F0A3C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9226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EA6060B-501D-4B39-AB34-CF03494490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2F28AC-C575-44BF-90AE-9662225190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D82ECA-B3FF-427F-ADA5-66AC9E3E1B4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3167F2-6442-495B-AB1B-348DF5C8A0BE}" type="datetimeFigureOut">
              <a:rPr lang="en-US" smtClean="0"/>
              <a:t>4/28/2021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61271F-9B1B-4DBC-9854-8F19BA5172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8045A2-03BA-4DD1-A49D-7D14333D60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082133-656B-4F8D-BA70-05AB6F0A3C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4943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microsoft.com/office/2007/relationships/hdphoto" Target="../media/hdphoto1.wdp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EDD0A-3852-493E-8AA1-89D9571EC1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38045"/>
            <a:ext cx="9144000" cy="1480160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Exploring the detection limit of mir-21 positive exosomes in H460/NHBE mixture via PANORAMA and fluorescence imaging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6EE87E5-FAC2-4D1D-BE2E-B4958019CB5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Pres. Nareg Ohannesian </a:t>
            </a:r>
          </a:p>
          <a:p>
            <a:r>
              <a:rPr lang="en-US" dirty="0"/>
              <a:t>4-28-2021</a:t>
            </a:r>
          </a:p>
        </p:txBody>
      </p:sp>
    </p:spTree>
    <p:extLst>
      <p:ext uri="{BB962C8B-B14F-4D97-AF65-F5344CB8AC3E}">
        <p14:creationId xmlns:p14="http://schemas.microsoft.com/office/powerpoint/2010/main" val="14967975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B25B3F88-FC52-42C8-9235-43B8B6577F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b="1" dirty="0"/>
              <a:t>Summary of NHBE and H460 exosomes mixture on miR-21 biomarker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EE6ADC39-B5DE-4416-9485-18A480308E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4666383"/>
              </p:ext>
            </p:extLst>
          </p:nvPr>
        </p:nvGraphicFramePr>
        <p:xfrm>
          <a:off x="584200" y="1825126"/>
          <a:ext cx="10879135" cy="4360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58533">
                  <a:extLst>
                    <a:ext uri="{9D8B030D-6E8A-4147-A177-3AD203B41FA5}">
                      <a16:colId xmlns:a16="http://schemas.microsoft.com/office/drawing/2014/main" val="3136584284"/>
                    </a:ext>
                  </a:extLst>
                </a:gridCol>
                <a:gridCol w="1583267">
                  <a:extLst>
                    <a:ext uri="{9D8B030D-6E8A-4147-A177-3AD203B41FA5}">
                      <a16:colId xmlns:a16="http://schemas.microsoft.com/office/drawing/2014/main" val="3289477561"/>
                    </a:ext>
                  </a:extLst>
                </a:gridCol>
                <a:gridCol w="1693333">
                  <a:extLst>
                    <a:ext uri="{9D8B030D-6E8A-4147-A177-3AD203B41FA5}">
                      <a16:colId xmlns:a16="http://schemas.microsoft.com/office/drawing/2014/main" val="2997719640"/>
                    </a:ext>
                  </a:extLst>
                </a:gridCol>
                <a:gridCol w="1701800">
                  <a:extLst>
                    <a:ext uri="{9D8B030D-6E8A-4147-A177-3AD203B41FA5}">
                      <a16:colId xmlns:a16="http://schemas.microsoft.com/office/drawing/2014/main" val="2933557447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3395795451"/>
                    </a:ext>
                  </a:extLst>
                </a:gridCol>
                <a:gridCol w="1565802">
                  <a:extLst>
                    <a:ext uri="{9D8B030D-6E8A-4147-A177-3AD203B41FA5}">
                      <a16:colId xmlns:a16="http://schemas.microsoft.com/office/drawing/2014/main" val="4204581989"/>
                    </a:ext>
                  </a:extLst>
                </a:gridCol>
              </a:tblGrid>
              <a:tr h="97321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NHBE-H460 Mixture</a:t>
                      </a:r>
                    </a:p>
                    <a:p>
                      <a:pPr algn="ctr"/>
                      <a:r>
                        <a:rPr lang="en-US" dirty="0"/>
                        <a:t>% of H460</a:t>
                      </a:r>
                    </a:p>
                    <a:p>
                      <a:pPr algn="ctr"/>
                      <a:r>
                        <a:rPr lang="en-US" dirty="0"/>
                        <a:t>(% of NHBE)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  <a:p>
                      <a:pPr algn="ctr"/>
                      <a:r>
                        <a:rPr lang="en-US" dirty="0"/>
                        <a:t>(100)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</a:t>
                      </a:r>
                    </a:p>
                    <a:p>
                      <a:pPr algn="ctr"/>
                      <a:r>
                        <a:rPr lang="en-US" dirty="0"/>
                        <a:t>(85)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</a:t>
                      </a:r>
                    </a:p>
                    <a:p>
                      <a:pPr algn="ctr"/>
                      <a:r>
                        <a:rPr lang="en-US" dirty="0"/>
                        <a:t>(75)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50</a:t>
                      </a:r>
                    </a:p>
                    <a:p>
                      <a:pPr algn="ctr"/>
                      <a:r>
                        <a:rPr lang="en-US" dirty="0"/>
                        <a:t>(50)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100</a:t>
                      </a:r>
                    </a:p>
                    <a:p>
                      <a:pPr algn="ctr"/>
                      <a:r>
                        <a:rPr lang="en-US" dirty="0"/>
                        <a:t>(0)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05549343"/>
                  </a:ext>
                </a:extLst>
              </a:tr>
              <a:tr h="80845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Fluorescence Particle</a:t>
                      </a:r>
                    </a:p>
                    <a:p>
                      <a:pPr algn="ctr"/>
                      <a:r>
                        <a:rPr lang="en-US" dirty="0"/>
                        <a:t>Intensity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620 ± 210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401 ± 199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442 ± 199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436 </a:t>
                      </a:r>
                      <a:r>
                        <a:rPr lang="en-US" dirty="0">
                          <a:latin typeface="Calibri" panose="020F0502020204030204" pitchFamily="34" charset="0"/>
                        </a:rPr>
                        <a:t>±228</a:t>
                      </a:r>
                    </a:p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</a:rPr>
                        <a:t>509 ± 358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6829733"/>
                  </a:ext>
                </a:extLst>
              </a:tr>
              <a:tr h="81647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Fluorescence Background</a:t>
                      </a:r>
                    </a:p>
                    <a:p>
                      <a:pPr algn="ctr"/>
                      <a:r>
                        <a:rPr lang="en-US" dirty="0"/>
                        <a:t>Intensity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24±40</a:t>
                      </a:r>
                    </a:p>
                    <a:p>
                      <a:pPr algn="ctr"/>
                      <a:r>
                        <a:rPr lang="en-US" dirty="0"/>
                        <a:t>20±32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6±17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38 ± 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± 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45±42</a:t>
                      </a:r>
                    </a:p>
                    <a:p>
                      <a:pPr algn="ctr"/>
                      <a:r>
                        <a:rPr lang="en-US" dirty="0"/>
                        <a:t>40±41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1079829"/>
                  </a:ext>
                </a:extLst>
              </a:tr>
              <a:tr h="81324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% of miR-21 response</a:t>
                      </a:r>
                    </a:p>
                    <a:p>
                      <a:pPr algn="ctr"/>
                      <a:r>
                        <a:rPr lang="en-US" dirty="0"/>
                        <a:t>Within the population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0 %</a:t>
                      </a:r>
                    </a:p>
                    <a:p>
                      <a:pPr algn="ctr"/>
                      <a:r>
                        <a:rPr lang="en-US" dirty="0"/>
                        <a:t>(0/928)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12-13</a:t>
                      </a:r>
                    </a:p>
                    <a:p>
                      <a:pPr algn="ctr"/>
                      <a:r>
                        <a:rPr lang="en-US" dirty="0"/>
                        <a:t>(113/927)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</a:t>
                      </a:r>
                    </a:p>
                    <a:p>
                      <a:pPr algn="ctr"/>
                      <a:r>
                        <a:rPr lang="en-US" dirty="0"/>
                        <a:t>(295/1420)</a:t>
                      </a:r>
                    </a:p>
                    <a:p>
                      <a:pPr algn="ctr"/>
                      <a:r>
                        <a:rPr lang="en-US" dirty="0"/>
                        <a:t>(296/1430)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34-38</a:t>
                      </a:r>
                    </a:p>
                    <a:p>
                      <a:pPr algn="ctr"/>
                      <a:r>
                        <a:rPr lang="en-US" dirty="0"/>
                        <a:t>(275/782)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70-90</a:t>
                      </a:r>
                    </a:p>
                    <a:p>
                      <a:pPr algn="ctr"/>
                      <a:r>
                        <a:rPr lang="en-US" dirty="0"/>
                        <a:t>(715/944)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1624276"/>
                  </a:ext>
                </a:extLst>
              </a:tr>
              <a:tr h="84757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PANORAMA IR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1.10±0.051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1.13±0.04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1.108 ± 0.07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1.117 ± 0.059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1.11 ± 0.051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1.115±0.046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1.125±0.048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73242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346941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D9A99-E000-4585-BC9F-0CB75CE51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58473"/>
          </a:xfrm>
        </p:spPr>
        <p:txBody>
          <a:bodyPr>
            <a:normAutofit/>
          </a:bodyPr>
          <a:lstStyle/>
          <a:p>
            <a:r>
              <a:rPr lang="en-US" sz="3200" b="1" dirty="0"/>
              <a:t>Experimental Details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AD23FB-48A1-4E04-919D-89BE1B58E2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179" t="12245" r="9387" b="5306"/>
          <a:stretch/>
        </p:blipFill>
        <p:spPr>
          <a:xfrm>
            <a:off x="245948" y="3116423"/>
            <a:ext cx="5147314" cy="36482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8476782-288F-4C81-BC20-C2AF683338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222" t="27778" r="7333" b="24444"/>
          <a:stretch/>
        </p:blipFill>
        <p:spPr>
          <a:xfrm>
            <a:off x="5893671" y="2803334"/>
            <a:ext cx="5599922" cy="408129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C703B26-092B-4819-B330-8DA5A24E3B7F}"/>
              </a:ext>
            </a:extLst>
          </p:cNvPr>
          <p:cNvSpPr txBox="1"/>
          <p:nvPr/>
        </p:nvSpPr>
        <p:spPr>
          <a:xfrm>
            <a:off x="2032984" y="5369266"/>
            <a:ext cx="28397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NHBE SIZE DISTRIBUTION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BCEF67-85E8-4447-AF69-373CA0E993EB}"/>
              </a:ext>
            </a:extLst>
          </p:cNvPr>
          <p:cNvSpPr txBox="1"/>
          <p:nvPr/>
        </p:nvSpPr>
        <p:spPr>
          <a:xfrm>
            <a:off x="7935481" y="5369266"/>
            <a:ext cx="2841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H460 SIZE DISTRIBUTION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58BAB0B-11E6-48D8-9387-B3277D62BA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7409" y="2140552"/>
            <a:ext cx="5231069" cy="1325563"/>
          </a:xfrm>
        </p:spPr>
        <p:txBody>
          <a:bodyPr anchor="ctr">
            <a:normAutofit fontScale="25000" lnSpcReduction="20000"/>
          </a:bodyPr>
          <a:lstStyle/>
          <a:p>
            <a:pPr>
              <a:buClr>
                <a:srgbClr val="FFA91E"/>
              </a:buClr>
            </a:pPr>
            <a:r>
              <a:rPr lang="en-US" sz="5600" dirty="0"/>
              <a:t>Exosome used: H460; NHBE</a:t>
            </a:r>
          </a:p>
          <a:p>
            <a:pPr>
              <a:buClr>
                <a:srgbClr val="FFA91E"/>
              </a:buClr>
            </a:pPr>
            <a:r>
              <a:rPr lang="en-US" sz="5600" dirty="0"/>
              <a:t>Antibody for capture: CD9; CD63; CD81 </a:t>
            </a:r>
          </a:p>
          <a:p>
            <a:pPr>
              <a:buClr>
                <a:srgbClr val="FFA91E"/>
              </a:buClr>
            </a:pPr>
            <a:r>
              <a:rPr lang="en-US" sz="5600" dirty="0"/>
              <a:t>Concentrations used: 2x10</a:t>
            </a:r>
            <a:r>
              <a:rPr lang="en-US" sz="5600" baseline="30000" dirty="0"/>
              <a:t>3 </a:t>
            </a:r>
            <a:r>
              <a:rPr lang="en-US" sz="5600" dirty="0"/>
              <a:t> ex/ µl.</a:t>
            </a:r>
          </a:p>
          <a:p>
            <a:pPr>
              <a:buClr>
                <a:srgbClr val="FFA91E"/>
              </a:buClr>
            </a:pPr>
            <a:r>
              <a:rPr lang="en-US" sz="5600" dirty="0"/>
              <a:t>Volume used: 20 µl</a:t>
            </a:r>
          </a:p>
          <a:p>
            <a:pPr>
              <a:buClr>
                <a:srgbClr val="FFA91E"/>
              </a:buClr>
            </a:pPr>
            <a:r>
              <a:rPr lang="en-US" sz="5600" dirty="0"/>
              <a:t>Experiment duration: 60-90 min</a:t>
            </a:r>
          </a:p>
          <a:p>
            <a:pPr lvl="0">
              <a:buClr>
                <a:srgbClr val="FFA91E"/>
              </a:buClr>
            </a:pPr>
            <a:r>
              <a:rPr lang="en-US" sz="4800" dirty="0">
                <a:solidFill>
                  <a:prstClr val="black"/>
                </a:solidFill>
              </a:rPr>
              <a:t>Fluorescence filters used:</a:t>
            </a:r>
          </a:p>
          <a:p>
            <a:pPr lvl="1">
              <a:buClr>
                <a:srgbClr val="FFA91E"/>
              </a:buClr>
            </a:pPr>
            <a:r>
              <a:rPr lang="en-US" sz="4400" dirty="0">
                <a:solidFill>
                  <a:prstClr val="black"/>
                </a:solidFill>
              </a:rPr>
              <a:t>Excitation wavelength: 512-550 nm</a:t>
            </a:r>
          </a:p>
          <a:p>
            <a:pPr lvl="1">
              <a:buClr>
                <a:srgbClr val="FFA91E"/>
              </a:buClr>
            </a:pPr>
            <a:r>
              <a:rPr lang="en-US" sz="4400" dirty="0">
                <a:solidFill>
                  <a:prstClr val="black"/>
                </a:solidFill>
              </a:rPr>
              <a:t>Emission wavelength: 570-615 nm</a:t>
            </a:r>
          </a:p>
          <a:p>
            <a:pPr>
              <a:buClr>
                <a:srgbClr val="FFA91E"/>
              </a:buClr>
            </a:pPr>
            <a:endParaRPr lang="en-US" sz="1800" dirty="0"/>
          </a:p>
          <a:p>
            <a:endParaRPr lang="en-US" sz="1800" dirty="0"/>
          </a:p>
          <a:p>
            <a:pPr>
              <a:buClr>
                <a:srgbClr val="FFA91E"/>
              </a:buClr>
            </a:pPr>
            <a:endParaRPr lang="en-US" sz="1800" dirty="0"/>
          </a:p>
          <a:p>
            <a:pPr>
              <a:buClr>
                <a:srgbClr val="FFA91E"/>
              </a:buClr>
            </a:pPr>
            <a:endParaRPr lang="en-US" sz="1800" dirty="0"/>
          </a:p>
          <a:p>
            <a:pPr>
              <a:buClr>
                <a:srgbClr val="FFA91E"/>
              </a:buClr>
            </a:pPr>
            <a:endParaRPr lang="en-US" sz="1800" dirty="0"/>
          </a:p>
          <a:p>
            <a:pPr marL="0" indent="0">
              <a:buClr>
                <a:srgbClr val="FFA91E"/>
              </a:buClr>
              <a:buNone/>
            </a:pPr>
            <a:endParaRPr lang="en-US" sz="1200" dirty="0"/>
          </a:p>
          <a:p>
            <a:pPr>
              <a:buClr>
                <a:srgbClr val="FFA91E"/>
              </a:buClr>
            </a:pPr>
            <a:endParaRPr lang="en-US" sz="1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3DE6362-EF55-4DF5-8152-C797C2A18616}"/>
              </a:ext>
            </a:extLst>
          </p:cNvPr>
          <p:cNvSpPr txBox="1"/>
          <p:nvPr/>
        </p:nvSpPr>
        <p:spPr>
          <a:xfrm>
            <a:off x="5640709" y="1155182"/>
            <a:ext cx="5513882" cy="15850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lvl="0" indent="-228600">
              <a:lnSpc>
                <a:spcPct val="90000"/>
              </a:lnSpc>
              <a:spcBef>
                <a:spcPts val="1000"/>
              </a:spcBef>
              <a:buClr>
                <a:srgbClr val="FFA91E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prstClr val="black"/>
                </a:solidFill>
              </a:rPr>
              <a:t>Cy3 labelled molecular beacon: 50 µl of 6x10^14 molecule/µl</a:t>
            </a:r>
          </a:p>
          <a:p>
            <a:pPr marL="685800" lvl="1" indent="-228600">
              <a:lnSpc>
                <a:spcPct val="90000"/>
              </a:lnSpc>
              <a:buClr>
                <a:srgbClr val="FFA91E"/>
              </a:buCl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prstClr val="black"/>
                </a:solidFill>
              </a:rPr>
              <a:t>Excitation:  520-555 nm (max 545 nm)</a:t>
            </a:r>
          </a:p>
          <a:p>
            <a:pPr marL="685800" lvl="1" indent="-228600">
              <a:lnSpc>
                <a:spcPct val="90000"/>
              </a:lnSpc>
              <a:buClr>
                <a:srgbClr val="FFA91E"/>
              </a:buCl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prstClr val="black"/>
                </a:solidFill>
              </a:rPr>
              <a:t>Emission: 565-600 nm (max 570 nm)</a:t>
            </a:r>
          </a:p>
          <a:p>
            <a:pPr marL="228600" lvl="0" indent="-228600">
              <a:lnSpc>
                <a:spcPct val="90000"/>
              </a:lnSpc>
              <a:spcBef>
                <a:spcPts val="1000"/>
              </a:spcBef>
              <a:buClr>
                <a:srgbClr val="FFA91E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prstClr val="black"/>
                </a:solidFill>
              </a:rPr>
              <a:t>Acquisition time: 0.5 sec</a:t>
            </a:r>
          </a:p>
          <a:p>
            <a:pPr marL="228600" lvl="0" indent="-228600">
              <a:lnSpc>
                <a:spcPct val="90000"/>
              </a:lnSpc>
              <a:spcBef>
                <a:spcPts val="1000"/>
              </a:spcBef>
              <a:buClr>
                <a:srgbClr val="FFA91E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prstClr val="black"/>
                </a:solidFill>
              </a:rPr>
              <a:t>Target molecule: miRNA-21</a:t>
            </a:r>
          </a:p>
          <a:p>
            <a:pPr marL="228600" lvl="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prstClr val="black"/>
                </a:solidFill>
              </a:rPr>
              <a:t>MB sequence: /5Cy3/GCGCGTCAACATCAGTCTGATAAGCTACGCGC/3BH</a:t>
            </a:r>
            <a:endParaRPr lang="en-US" sz="15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60083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250F12-EDE4-4806-AA58-A1217C0A9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247" y="362727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/>
              <a:t>Fluorescence Response of cancerous and non-cancerous exosomes to miR-21 biomarker via molecular beacon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6B60373-8A96-4504-BAC9-0DD6CDACAA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5225550"/>
              </p:ext>
            </p:extLst>
          </p:nvPr>
        </p:nvGraphicFramePr>
        <p:xfrm>
          <a:off x="191194" y="1928552"/>
          <a:ext cx="11304805" cy="452919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37744">
                  <a:extLst>
                    <a:ext uri="{9D8B030D-6E8A-4147-A177-3AD203B41FA5}">
                      <a16:colId xmlns:a16="http://schemas.microsoft.com/office/drawing/2014/main" val="3119039911"/>
                    </a:ext>
                  </a:extLst>
                </a:gridCol>
                <a:gridCol w="1784178">
                  <a:extLst>
                    <a:ext uri="{9D8B030D-6E8A-4147-A177-3AD203B41FA5}">
                      <a16:colId xmlns:a16="http://schemas.microsoft.com/office/drawing/2014/main" val="21236190"/>
                    </a:ext>
                  </a:extLst>
                </a:gridCol>
                <a:gridCol w="2260961">
                  <a:extLst>
                    <a:ext uri="{9D8B030D-6E8A-4147-A177-3AD203B41FA5}">
                      <a16:colId xmlns:a16="http://schemas.microsoft.com/office/drawing/2014/main" val="4060407927"/>
                    </a:ext>
                  </a:extLst>
                </a:gridCol>
                <a:gridCol w="2260961">
                  <a:extLst>
                    <a:ext uri="{9D8B030D-6E8A-4147-A177-3AD203B41FA5}">
                      <a16:colId xmlns:a16="http://schemas.microsoft.com/office/drawing/2014/main" val="3927875776"/>
                    </a:ext>
                  </a:extLst>
                </a:gridCol>
                <a:gridCol w="2260961">
                  <a:extLst>
                    <a:ext uri="{9D8B030D-6E8A-4147-A177-3AD203B41FA5}">
                      <a16:colId xmlns:a16="http://schemas.microsoft.com/office/drawing/2014/main" val="3206453573"/>
                    </a:ext>
                  </a:extLst>
                </a:gridCol>
              </a:tblGrid>
              <a:tr h="68723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Exosomes Cell Line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H460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293A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MCF10A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NHBE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5969370"/>
                  </a:ext>
                </a:extLst>
              </a:tr>
              <a:tr h="62192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Fluorescence Particle</a:t>
                      </a:r>
                    </a:p>
                    <a:p>
                      <a:pPr algn="ctr"/>
                      <a:r>
                        <a:rPr lang="en-US" dirty="0"/>
                        <a:t>Intensity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436</a:t>
                      </a:r>
                      <a:r>
                        <a:rPr lang="en-US" dirty="0">
                          <a:latin typeface="Calibri" panose="020F0502020204030204" pitchFamily="34" charset="0"/>
                        </a:rPr>
                        <a:t>±228</a:t>
                      </a:r>
                    </a:p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</a:rPr>
                        <a:t>509±358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308</a:t>
                      </a:r>
                      <a:r>
                        <a:rPr lang="en-US" dirty="0">
                          <a:latin typeface="Calibri" panose="020F0502020204030204" pitchFamily="34" charset="0"/>
                        </a:rPr>
                        <a:t>±63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389</a:t>
                      </a:r>
                      <a:r>
                        <a:rPr lang="en-US" dirty="0">
                          <a:latin typeface="Calibri" panose="020F0502020204030204" pitchFamily="34" charset="0"/>
                        </a:rPr>
                        <a:t>±118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5892889"/>
                  </a:ext>
                </a:extLst>
              </a:tr>
              <a:tr h="68584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Fluorescence Background</a:t>
                      </a:r>
                    </a:p>
                    <a:p>
                      <a:pPr algn="ctr"/>
                      <a:r>
                        <a:rPr lang="en-US" dirty="0"/>
                        <a:t>Intensity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45±42</a:t>
                      </a:r>
                    </a:p>
                    <a:p>
                      <a:pPr algn="ctr"/>
                      <a:r>
                        <a:rPr lang="en-US" dirty="0"/>
                        <a:t>40±41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36±25</a:t>
                      </a:r>
                    </a:p>
                    <a:p>
                      <a:pPr algn="ctr"/>
                      <a:r>
                        <a:rPr lang="en-US" dirty="0"/>
                        <a:t>16±47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19±40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24±40</a:t>
                      </a:r>
                    </a:p>
                    <a:p>
                      <a:pPr algn="ctr"/>
                      <a:r>
                        <a:rPr lang="en-US" dirty="0"/>
                        <a:t>20±32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2928909"/>
                  </a:ext>
                </a:extLst>
              </a:tr>
              <a:tr h="68723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% of mir21 response</a:t>
                      </a:r>
                    </a:p>
                    <a:p>
                      <a:pPr algn="ctr"/>
                      <a:r>
                        <a:rPr lang="en-US" dirty="0"/>
                        <a:t>(fluor count/pan count) 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70-90%</a:t>
                      </a:r>
                    </a:p>
                    <a:p>
                      <a:pPr algn="ctr"/>
                      <a:r>
                        <a:rPr lang="en-US" dirty="0"/>
                        <a:t>(715/944)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13.5-15 %</a:t>
                      </a:r>
                    </a:p>
                    <a:p>
                      <a:pPr algn="ctr"/>
                      <a:r>
                        <a:rPr lang="en-US" dirty="0"/>
                        <a:t>(123/906);(165/1043)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7-10 %</a:t>
                      </a:r>
                    </a:p>
                    <a:p>
                      <a:pPr algn="ctr"/>
                      <a:r>
                        <a:rPr lang="en-US" dirty="0"/>
                        <a:t>(93/1297)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0 %</a:t>
                      </a:r>
                    </a:p>
                    <a:p>
                      <a:pPr algn="ctr"/>
                      <a:r>
                        <a:rPr lang="en-US" dirty="0"/>
                        <a:t>(0/928)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0155639"/>
                  </a:ext>
                </a:extLst>
              </a:tr>
              <a:tr h="88846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Cell Type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Cancer</a:t>
                      </a:r>
                    </a:p>
                    <a:p>
                      <a:pPr algn="ctr"/>
                      <a:r>
                        <a:rPr lang="en-US" dirty="0"/>
                        <a:t>Lung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Non-cancer</a:t>
                      </a:r>
                    </a:p>
                    <a:p>
                      <a:pPr algn="ctr"/>
                      <a:r>
                        <a:rPr lang="en-US" dirty="0"/>
                        <a:t>Immortalized embryonal kidney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Non-cancer</a:t>
                      </a:r>
                    </a:p>
                    <a:p>
                      <a:pPr algn="ctr"/>
                      <a:r>
                        <a:rPr lang="en-US" dirty="0"/>
                        <a:t>Mammary epithelial cell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Non-cancer</a:t>
                      </a:r>
                    </a:p>
                    <a:p>
                      <a:pPr algn="ctr"/>
                      <a:r>
                        <a:rPr lang="en-US" dirty="0"/>
                        <a:t>Bronchial epithelial cell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98865024"/>
                  </a:ext>
                </a:extLst>
              </a:tr>
              <a:tr h="68723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PANORAMA IR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1.115±0.046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1.125±0.048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1.13±0.055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1.12±0.05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1.108±0.046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1.10±0.051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1.13±0.04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105903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891393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20236-1CCE-4C3B-979E-51BA4B097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/>
              <a:t>Previous results on NHBE and H460 exosomes mixture on miR-21 biomarker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6F011EE6-60AB-4079-B5CA-D1757BBB5D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3036618"/>
              </p:ext>
            </p:extLst>
          </p:nvPr>
        </p:nvGraphicFramePr>
        <p:xfrm>
          <a:off x="597997" y="1690688"/>
          <a:ext cx="10396540" cy="43864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99135">
                  <a:extLst>
                    <a:ext uri="{9D8B030D-6E8A-4147-A177-3AD203B41FA5}">
                      <a16:colId xmlns:a16="http://schemas.microsoft.com/office/drawing/2014/main" val="3136584284"/>
                    </a:ext>
                  </a:extLst>
                </a:gridCol>
                <a:gridCol w="2599135">
                  <a:extLst>
                    <a:ext uri="{9D8B030D-6E8A-4147-A177-3AD203B41FA5}">
                      <a16:colId xmlns:a16="http://schemas.microsoft.com/office/drawing/2014/main" val="3289477561"/>
                    </a:ext>
                  </a:extLst>
                </a:gridCol>
                <a:gridCol w="2599135">
                  <a:extLst>
                    <a:ext uri="{9D8B030D-6E8A-4147-A177-3AD203B41FA5}">
                      <a16:colId xmlns:a16="http://schemas.microsoft.com/office/drawing/2014/main" val="2933557447"/>
                    </a:ext>
                  </a:extLst>
                </a:gridCol>
                <a:gridCol w="2599135">
                  <a:extLst>
                    <a:ext uri="{9D8B030D-6E8A-4147-A177-3AD203B41FA5}">
                      <a16:colId xmlns:a16="http://schemas.microsoft.com/office/drawing/2014/main" val="420458198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NHBE-H460 Mixture</a:t>
                      </a:r>
                    </a:p>
                    <a:p>
                      <a:pPr algn="ctr"/>
                      <a:r>
                        <a:rPr lang="en-US" dirty="0"/>
                        <a:t>% of H460</a:t>
                      </a:r>
                    </a:p>
                    <a:p>
                      <a:pPr algn="ctr"/>
                      <a:r>
                        <a:rPr lang="en-US" dirty="0"/>
                        <a:t>(%of NHBE)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  <a:p>
                      <a:pPr algn="ctr"/>
                      <a:r>
                        <a:rPr lang="en-US" dirty="0"/>
                        <a:t>(100)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</a:t>
                      </a:r>
                    </a:p>
                    <a:p>
                      <a:pPr algn="ctr"/>
                      <a:r>
                        <a:rPr lang="en-US" dirty="0"/>
                        <a:t>(75)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100</a:t>
                      </a:r>
                    </a:p>
                    <a:p>
                      <a:pPr algn="ctr"/>
                      <a:r>
                        <a:rPr lang="en-US" dirty="0"/>
                        <a:t>(0)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05549343"/>
                  </a:ext>
                </a:extLst>
              </a:tr>
              <a:tr h="82162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Fluorescence Particle</a:t>
                      </a:r>
                    </a:p>
                    <a:p>
                      <a:pPr algn="ctr"/>
                      <a:r>
                        <a:rPr lang="en-US" dirty="0"/>
                        <a:t>Intensity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401 ± 199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436 </a:t>
                      </a:r>
                      <a:r>
                        <a:rPr lang="en-US" dirty="0">
                          <a:latin typeface="Calibri" panose="020F0502020204030204" pitchFamily="34" charset="0"/>
                        </a:rPr>
                        <a:t>±228</a:t>
                      </a:r>
                    </a:p>
                    <a:p>
                      <a:pPr algn="ctr"/>
                      <a:r>
                        <a:rPr lang="en-US" dirty="0">
                          <a:latin typeface="Calibri" panose="020F0502020204030204" pitchFamily="34" charset="0"/>
                        </a:rPr>
                        <a:t>509 ± 358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6829733"/>
                  </a:ext>
                </a:extLst>
              </a:tr>
              <a:tr h="82162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Fluorescence Background</a:t>
                      </a:r>
                    </a:p>
                    <a:p>
                      <a:pPr algn="ctr"/>
                      <a:r>
                        <a:rPr lang="en-US" dirty="0"/>
                        <a:t>Intensity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24±40</a:t>
                      </a:r>
                    </a:p>
                    <a:p>
                      <a:pPr algn="ctr"/>
                      <a:r>
                        <a:rPr lang="en-US" dirty="0"/>
                        <a:t>20±32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38 ± 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45±42</a:t>
                      </a:r>
                    </a:p>
                    <a:p>
                      <a:pPr algn="ctr"/>
                      <a:r>
                        <a:rPr lang="en-US" dirty="0"/>
                        <a:t>40±41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1079829"/>
                  </a:ext>
                </a:extLst>
              </a:tr>
              <a:tr h="82162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% of miR-21 response</a:t>
                      </a:r>
                    </a:p>
                    <a:p>
                      <a:pPr algn="ctr"/>
                      <a:r>
                        <a:rPr lang="en-US" dirty="0"/>
                        <a:t>Within the population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0%</a:t>
                      </a:r>
                    </a:p>
                    <a:p>
                      <a:pPr algn="ctr"/>
                      <a:r>
                        <a:rPr lang="en-US" dirty="0"/>
                        <a:t>(0/928)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20%</a:t>
                      </a:r>
                    </a:p>
                    <a:p>
                      <a:pPr algn="ctr"/>
                      <a:r>
                        <a:rPr lang="en-US" dirty="0"/>
                        <a:t>(295/1420)</a:t>
                      </a:r>
                    </a:p>
                    <a:p>
                      <a:pPr algn="ctr"/>
                      <a:r>
                        <a:rPr lang="en-US" dirty="0"/>
                        <a:t>(301/1430)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70-90%</a:t>
                      </a:r>
                    </a:p>
                    <a:p>
                      <a:pPr algn="ctr"/>
                      <a:r>
                        <a:rPr lang="en-US" dirty="0"/>
                        <a:t>(715/944)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1624276"/>
                  </a:ext>
                </a:extLst>
              </a:tr>
              <a:tr h="8216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PANORAMA IR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1.10±0.051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1.13±0.04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1.117 ± 0.059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1.115±0.046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1.125±0.048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73242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708410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6A8AAC-CD5E-4754-91B2-63268919CD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269" y="192574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b="1" dirty="0"/>
              <a:t>Exosome mixture of NHBE(50%) and H460(50%): PANORAMA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6EB660-4FCF-42B8-934D-F45B97210D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851" t="4359" r="23125" b="4102"/>
          <a:stretch/>
        </p:blipFill>
        <p:spPr>
          <a:xfrm>
            <a:off x="301269" y="1690688"/>
            <a:ext cx="3807070" cy="356257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D8FEE5E-A99D-4191-BC70-11C0742EE0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887" t="4218" r="23087" b="3946"/>
          <a:stretch/>
        </p:blipFill>
        <p:spPr>
          <a:xfrm>
            <a:off x="4192196" y="1690687"/>
            <a:ext cx="3794806" cy="35625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3201414-C92C-44AC-B60E-6920D1CF282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797" t="4353" r="23163" b="3809"/>
          <a:stretch/>
        </p:blipFill>
        <p:spPr>
          <a:xfrm>
            <a:off x="8070859" y="1690687"/>
            <a:ext cx="3795719" cy="3562580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326F3A7-42B8-47AD-810B-360FBF83B33C}"/>
              </a:ext>
            </a:extLst>
          </p:cNvPr>
          <p:cNvCxnSpPr/>
          <p:nvPr/>
        </p:nvCxnSpPr>
        <p:spPr>
          <a:xfrm>
            <a:off x="454818" y="5132324"/>
            <a:ext cx="383382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21AFC87-9608-45B5-96AB-F6286C8DF63F}"/>
              </a:ext>
            </a:extLst>
          </p:cNvPr>
          <p:cNvCxnSpPr/>
          <p:nvPr/>
        </p:nvCxnSpPr>
        <p:spPr>
          <a:xfrm>
            <a:off x="4283479" y="5132324"/>
            <a:ext cx="383382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9FABE3B-B187-44B5-8FC2-1C9B743E21ED}"/>
              </a:ext>
            </a:extLst>
          </p:cNvPr>
          <p:cNvCxnSpPr/>
          <p:nvPr/>
        </p:nvCxnSpPr>
        <p:spPr>
          <a:xfrm>
            <a:off x="8177454" y="5135921"/>
            <a:ext cx="383382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D813E66-577A-4A49-B655-5EFA8140F47C}"/>
              </a:ext>
            </a:extLst>
          </p:cNvPr>
          <p:cNvSpPr txBox="1"/>
          <p:nvPr/>
        </p:nvSpPr>
        <p:spPr>
          <a:xfrm>
            <a:off x="28325" y="6488668"/>
            <a:ext cx="21671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Scale bar: 10 µm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693044D-DC58-4417-83ED-E56DF2A17CD2}"/>
              </a:ext>
            </a:extLst>
          </p:cNvPr>
          <p:cNvSpPr txBox="1"/>
          <p:nvPr/>
        </p:nvSpPr>
        <p:spPr>
          <a:xfrm>
            <a:off x="301269" y="5253266"/>
            <a:ext cx="24190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Time: 20 min</a:t>
            </a:r>
          </a:p>
          <a:p>
            <a:r>
              <a:rPr lang="en-US" dirty="0"/>
              <a:t>Count: 315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12A97CB-6026-4534-96FF-3FFBAFE32BFF}"/>
              </a:ext>
            </a:extLst>
          </p:cNvPr>
          <p:cNvSpPr txBox="1"/>
          <p:nvPr/>
        </p:nvSpPr>
        <p:spPr>
          <a:xfrm>
            <a:off x="8177454" y="5253266"/>
            <a:ext cx="24190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Time: 60 min</a:t>
            </a:r>
          </a:p>
          <a:p>
            <a:r>
              <a:rPr lang="en-US" dirty="0"/>
              <a:t>Count: 848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B2F627E-5A9C-4F66-9B7F-FAC0076AAF50}"/>
              </a:ext>
            </a:extLst>
          </p:cNvPr>
          <p:cNvSpPr txBox="1"/>
          <p:nvPr/>
        </p:nvSpPr>
        <p:spPr>
          <a:xfrm>
            <a:off x="4263789" y="5253266"/>
            <a:ext cx="24190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Time: 40 min</a:t>
            </a:r>
          </a:p>
          <a:p>
            <a:r>
              <a:rPr lang="en-US" dirty="0"/>
              <a:t>Count: 662</a:t>
            </a:r>
          </a:p>
        </p:txBody>
      </p:sp>
    </p:spTree>
    <p:extLst>
      <p:ext uri="{BB962C8B-B14F-4D97-AF65-F5344CB8AC3E}">
        <p14:creationId xmlns:p14="http://schemas.microsoft.com/office/powerpoint/2010/main" val="30586978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A5E74C-FCE7-4BF8-85E3-01F354D17B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9126" y="-80524"/>
            <a:ext cx="10515600" cy="1071302"/>
          </a:xfrm>
        </p:spPr>
        <p:txBody>
          <a:bodyPr>
            <a:noAutofit/>
          </a:bodyPr>
          <a:lstStyle/>
          <a:p>
            <a:r>
              <a:rPr lang="en-US" sz="3200" b="1" dirty="0"/>
              <a:t>Exosome mixture of NHBE(50%) and H460(50%): PANORAMA</a:t>
            </a:r>
            <a:br>
              <a:rPr lang="en-US" sz="3200" b="1" dirty="0"/>
            </a:br>
            <a:r>
              <a:rPr lang="en-US" sz="3200" b="1" dirty="0"/>
              <a:t>and Fluorescence </a:t>
            </a:r>
            <a:endParaRPr lang="en-US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5E7F73-3534-4DA2-B6C3-FD18FD5528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778" t="4305" r="23216" b="3846"/>
          <a:stretch/>
        </p:blipFill>
        <p:spPr>
          <a:xfrm>
            <a:off x="300948" y="1547969"/>
            <a:ext cx="3788976" cy="355881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2193C2A-ECB4-4823-8B7A-1B2D0D0B8F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855" t="4306" r="23125" b="3960"/>
          <a:stretch/>
        </p:blipFill>
        <p:spPr>
          <a:xfrm>
            <a:off x="4300676" y="1545023"/>
            <a:ext cx="3801402" cy="3565248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671554A-068B-42C4-8B31-8B8817A71C62}"/>
              </a:ext>
            </a:extLst>
          </p:cNvPr>
          <p:cNvCxnSpPr/>
          <p:nvPr/>
        </p:nvCxnSpPr>
        <p:spPr>
          <a:xfrm>
            <a:off x="7633357" y="5035179"/>
            <a:ext cx="383382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C6B143E-14DC-41F6-934A-527BC05F5797}"/>
              </a:ext>
            </a:extLst>
          </p:cNvPr>
          <p:cNvCxnSpPr/>
          <p:nvPr/>
        </p:nvCxnSpPr>
        <p:spPr>
          <a:xfrm>
            <a:off x="3636418" y="5035179"/>
            <a:ext cx="383382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0563033-7261-49AC-89C7-ECD9B90AA5E4}"/>
              </a:ext>
            </a:extLst>
          </p:cNvPr>
          <p:cNvSpPr txBox="1"/>
          <p:nvPr/>
        </p:nvSpPr>
        <p:spPr>
          <a:xfrm>
            <a:off x="28325" y="6488668"/>
            <a:ext cx="21671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Scale bar: 10 µm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D2BD27-7F4E-48CB-B1AB-1DCCE0129291}"/>
              </a:ext>
            </a:extLst>
          </p:cNvPr>
          <p:cNvSpPr txBox="1"/>
          <p:nvPr/>
        </p:nvSpPr>
        <p:spPr>
          <a:xfrm>
            <a:off x="232527" y="5106786"/>
            <a:ext cx="28403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Time: 60 min wash</a:t>
            </a:r>
          </a:p>
          <a:p>
            <a:r>
              <a:rPr lang="en-US" dirty="0"/>
              <a:t>Count: 782 </a:t>
            </a:r>
          </a:p>
          <a:p>
            <a:r>
              <a:rPr lang="en-US" dirty="0"/>
              <a:t>93 % of exosomes captured</a:t>
            </a:r>
          </a:p>
          <a:p>
            <a:r>
              <a:rPr lang="en-US" dirty="0"/>
              <a:t>Intensity: 1.11 ± 0.051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BB3F426-7DA4-44F2-B228-1EC03BFFC36E}"/>
              </a:ext>
            </a:extLst>
          </p:cNvPr>
          <p:cNvSpPr txBox="1"/>
          <p:nvPr/>
        </p:nvSpPr>
        <p:spPr>
          <a:xfrm>
            <a:off x="4232255" y="5106786"/>
            <a:ext cx="38698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Time: 60 min wash</a:t>
            </a:r>
          </a:p>
          <a:p>
            <a:r>
              <a:rPr lang="en-US" dirty="0"/>
              <a:t>Count: 275</a:t>
            </a:r>
          </a:p>
          <a:p>
            <a:r>
              <a:rPr lang="en-US" dirty="0"/>
              <a:t>35 % of population showed miR-21</a:t>
            </a:r>
          </a:p>
          <a:p>
            <a:r>
              <a:rPr lang="en-US" dirty="0"/>
              <a:t>Intensity: 442 ± 140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5E74E8-DF54-4FE9-9A4E-B1C75A816196}"/>
              </a:ext>
            </a:extLst>
          </p:cNvPr>
          <p:cNvSpPr txBox="1"/>
          <p:nvPr/>
        </p:nvSpPr>
        <p:spPr>
          <a:xfrm>
            <a:off x="300948" y="1172330"/>
            <a:ext cx="2911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PANORAMA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6F86C23-12F7-4FFD-9CB7-7D197CC9F6EE}"/>
              </a:ext>
            </a:extLst>
          </p:cNvPr>
          <p:cNvSpPr txBox="1"/>
          <p:nvPr/>
        </p:nvSpPr>
        <p:spPr>
          <a:xfrm>
            <a:off x="4300676" y="1188534"/>
            <a:ext cx="2911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Fluorescence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B23177C-C01F-4796-B330-2D6D780A882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360" t="23760" r="33546" b="18591"/>
          <a:stretch/>
        </p:blipFill>
        <p:spPr>
          <a:xfrm>
            <a:off x="8170500" y="1541537"/>
            <a:ext cx="3801402" cy="3565249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8D0A458-5378-4F72-BADF-127C53718743}"/>
              </a:ext>
            </a:extLst>
          </p:cNvPr>
          <p:cNvCxnSpPr/>
          <p:nvPr/>
        </p:nvCxnSpPr>
        <p:spPr>
          <a:xfrm>
            <a:off x="11487318" y="5035179"/>
            <a:ext cx="383382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80550E2-B3CE-4D5B-929A-BF186E831DEE}"/>
              </a:ext>
            </a:extLst>
          </p:cNvPr>
          <p:cNvSpPr txBox="1"/>
          <p:nvPr/>
        </p:nvSpPr>
        <p:spPr>
          <a:xfrm>
            <a:off x="8170499" y="1172330"/>
            <a:ext cx="16241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Overlayed images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DAB68E7-8118-4BFF-8582-D05ED91FB6C4}"/>
              </a:ext>
            </a:extLst>
          </p:cNvPr>
          <p:cNvSpPr txBox="1"/>
          <p:nvPr/>
        </p:nvSpPr>
        <p:spPr>
          <a:xfrm>
            <a:off x="8170499" y="5087587"/>
            <a:ext cx="38698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Time: 60 min wash</a:t>
            </a:r>
          </a:p>
          <a:p>
            <a:r>
              <a:rPr lang="en-US" dirty="0"/>
              <a:t>Red: PANORAMA</a:t>
            </a:r>
          </a:p>
          <a:p>
            <a:r>
              <a:rPr lang="en-US" dirty="0"/>
              <a:t>White: PANORAMA + Fluorescence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06372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F86EB824-B029-4E6D-914E-043A1F7B87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083" t="4406" r="25530" b="4097"/>
          <a:stretch/>
        </p:blipFill>
        <p:spPr>
          <a:xfrm>
            <a:off x="8084844" y="1376363"/>
            <a:ext cx="3792280" cy="387349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975DBCC-B007-4710-BE83-EF187AA711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875" t="3998" r="25385" b="4083"/>
          <a:stretch/>
        </p:blipFill>
        <p:spPr>
          <a:xfrm>
            <a:off x="278181" y="1383189"/>
            <a:ext cx="3794540" cy="386666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FACC686-CEEB-43DA-984B-7B717CCA31D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932" t="4212" r="25411" b="3854"/>
          <a:stretch/>
        </p:blipFill>
        <p:spPr>
          <a:xfrm>
            <a:off x="4192329" y="1379776"/>
            <a:ext cx="3794540" cy="38734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D6A8AAC-CD5E-4754-91B2-63268919CD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269" y="192574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b="1" dirty="0"/>
              <a:t>Exosome mixture of NHBE(85%) and H460(15%): PANORAMA  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326F3A7-42B8-47AD-810B-360FBF83B33C}"/>
              </a:ext>
            </a:extLst>
          </p:cNvPr>
          <p:cNvCxnSpPr/>
          <p:nvPr/>
        </p:nvCxnSpPr>
        <p:spPr>
          <a:xfrm>
            <a:off x="3579018" y="5137445"/>
            <a:ext cx="383382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21AFC87-9608-45B5-96AB-F6286C8DF63F}"/>
              </a:ext>
            </a:extLst>
          </p:cNvPr>
          <p:cNvCxnSpPr/>
          <p:nvPr/>
        </p:nvCxnSpPr>
        <p:spPr>
          <a:xfrm>
            <a:off x="7483879" y="5121148"/>
            <a:ext cx="383382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9FABE3B-B187-44B5-8FC2-1C9B743E21ED}"/>
              </a:ext>
            </a:extLst>
          </p:cNvPr>
          <p:cNvCxnSpPr/>
          <p:nvPr/>
        </p:nvCxnSpPr>
        <p:spPr>
          <a:xfrm>
            <a:off x="11405286" y="5121148"/>
            <a:ext cx="383382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D813E66-577A-4A49-B655-5EFA8140F47C}"/>
              </a:ext>
            </a:extLst>
          </p:cNvPr>
          <p:cNvSpPr txBox="1"/>
          <p:nvPr/>
        </p:nvSpPr>
        <p:spPr>
          <a:xfrm>
            <a:off x="28325" y="6488668"/>
            <a:ext cx="21671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Scale bar: 10 µm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693044D-DC58-4417-83ED-E56DF2A17CD2}"/>
              </a:ext>
            </a:extLst>
          </p:cNvPr>
          <p:cNvSpPr txBox="1"/>
          <p:nvPr/>
        </p:nvSpPr>
        <p:spPr>
          <a:xfrm>
            <a:off x="301269" y="5253266"/>
            <a:ext cx="24190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Time: 30 min</a:t>
            </a:r>
          </a:p>
          <a:p>
            <a:r>
              <a:rPr lang="en-US" dirty="0"/>
              <a:t>Count: 315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12A97CB-6026-4534-96FF-3FFBAFE32BFF}"/>
              </a:ext>
            </a:extLst>
          </p:cNvPr>
          <p:cNvSpPr txBox="1"/>
          <p:nvPr/>
        </p:nvSpPr>
        <p:spPr>
          <a:xfrm>
            <a:off x="8177454" y="5253266"/>
            <a:ext cx="24190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Time: 90 min</a:t>
            </a:r>
          </a:p>
          <a:p>
            <a:r>
              <a:rPr lang="en-US" dirty="0"/>
              <a:t>Count: 965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B2F627E-5A9C-4F66-9B7F-FAC0076AAF50}"/>
              </a:ext>
            </a:extLst>
          </p:cNvPr>
          <p:cNvSpPr txBox="1"/>
          <p:nvPr/>
        </p:nvSpPr>
        <p:spPr>
          <a:xfrm>
            <a:off x="4263789" y="5253266"/>
            <a:ext cx="24190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Time: 60 min</a:t>
            </a:r>
          </a:p>
          <a:p>
            <a:r>
              <a:rPr lang="en-US" dirty="0"/>
              <a:t>Count: 417</a:t>
            </a:r>
          </a:p>
        </p:txBody>
      </p:sp>
    </p:spTree>
    <p:extLst>
      <p:ext uri="{BB962C8B-B14F-4D97-AF65-F5344CB8AC3E}">
        <p14:creationId xmlns:p14="http://schemas.microsoft.com/office/powerpoint/2010/main" val="11016226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F6503B12-7B1B-4CB0-BEA9-7357B7F030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7151" y="1402227"/>
            <a:ext cx="3981450" cy="39814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7DB34B3-C5F4-4E1A-8C5B-6AB29404AA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7475"/>
            <a:ext cx="10515600" cy="1025525"/>
          </a:xfrm>
        </p:spPr>
        <p:txBody>
          <a:bodyPr>
            <a:normAutofit/>
          </a:bodyPr>
          <a:lstStyle/>
          <a:p>
            <a:r>
              <a:rPr lang="en-US" sz="3200" b="1" dirty="0"/>
              <a:t>Exosome mixture of NHBE(85%) and H460(15%): PANORAMA and Fluorescence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ED42611-8F7A-4612-8317-E6BF4F3A4D7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6000" contrast="-36000"/>
                    </a14:imgEffect>
                  </a14:imgLayer>
                </a14:imgProps>
              </a:ext>
            </a:extLst>
          </a:blip>
          <a:srcRect l="24014" t="4335" r="25445" b="3948"/>
          <a:stretch/>
        </p:blipFill>
        <p:spPr>
          <a:xfrm>
            <a:off x="174235" y="1402228"/>
            <a:ext cx="3907261" cy="39884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9708EEE-4942-4493-9579-13836677607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3964" t="4258" r="25442" b="3959"/>
          <a:stretch/>
        </p:blipFill>
        <p:spPr>
          <a:xfrm>
            <a:off x="4160498" y="1402227"/>
            <a:ext cx="3908443" cy="398841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D28EDBF-4ADD-459B-BCF4-17B1B8E28F54}"/>
              </a:ext>
            </a:extLst>
          </p:cNvPr>
          <p:cNvSpPr txBox="1"/>
          <p:nvPr/>
        </p:nvSpPr>
        <p:spPr>
          <a:xfrm>
            <a:off x="151626" y="1040699"/>
            <a:ext cx="2911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PANORAMA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449185-C72F-4346-ADC7-C02169E5A758}"/>
              </a:ext>
            </a:extLst>
          </p:cNvPr>
          <p:cNvSpPr txBox="1"/>
          <p:nvPr/>
        </p:nvSpPr>
        <p:spPr>
          <a:xfrm>
            <a:off x="4202063" y="1040699"/>
            <a:ext cx="2911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Fluorescence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26D9546-D128-49F8-ABB5-A6D06AA2D746}"/>
              </a:ext>
            </a:extLst>
          </p:cNvPr>
          <p:cNvSpPr txBox="1"/>
          <p:nvPr/>
        </p:nvSpPr>
        <p:spPr>
          <a:xfrm>
            <a:off x="28325" y="6488668"/>
            <a:ext cx="21671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Scale bar: 10 µm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57BFD84-F9EA-46EF-8A74-9F9E9EAFE8F0}"/>
              </a:ext>
            </a:extLst>
          </p:cNvPr>
          <p:cNvSpPr txBox="1"/>
          <p:nvPr/>
        </p:nvSpPr>
        <p:spPr>
          <a:xfrm>
            <a:off x="311805" y="5390640"/>
            <a:ext cx="28403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Time: 90 min wash</a:t>
            </a:r>
          </a:p>
          <a:p>
            <a:r>
              <a:rPr lang="en-US" dirty="0"/>
              <a:t>Count: 927 </a:t>
            </a:r>
          </a:p>
          <a:p>
            <a:r>
              <a:rPr lang="en-US" dirty="0"/>
              <a:t>96 % of exosomes captured</a:t>
            </a:r>
          </a:p>
          <a:p>
            <a:r>
              <a:rPr lang="en-US" dirty="0"/>
              <a:t>Intensity: 1.108 ± 0.07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8D9B72-F774-48C8-AD14-BF4BF35F6359}"/>
              </a:ext>
            </a:extLst>
          </p:cNvPr>
          <p:cNvSpPr txBox="1"/>
          <p:nvPr/>
        </p:nvSpPr>
        <p:spPr>
          <a:xfrm>
            <a:off x="4118877" y="5455773"/>
            <a:ext cx="38698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Time: 90 min wash</a:t>
            </a:r>
          </a:p>
          <a:p>
            <a:r>
              <a:rPr lang="en-US" dirty="0"/>
              <a:t>Count: 113</a:t>
            </a:r>
          </a:p>
          <a:p>
            <a:r>
              <a:rPr lang="en-US" dirty="0"/>
              <a:t>12% of population showed miR-21</a:t>
            </a:r>
          </a:p>
          <a:p>
            <a:r>
              <a:rPr lang="en-US" dirty="0"/>
              <a:t>Intensity: 620 ± 210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098ADC5-450D-4521-9C4A-1F1B4FE28657}"/>
              </a:ext>
            </a:extLst>
          </p:cNvPr>
          <p:cNvCxnSpPr>
            <a:cxnSpLocks/>
          </p:cNvCxnSpPr>
          <p:nvPr/>
        </p:nvCxnSpPr>
        <p:spPr>
          <a:xfrm>
            <a:off x="3495056" y="5282984"/>
            <a:ext cx="45269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311F8E8-5CA1-46CB-9493-28C624B9291A}"/>
              </a:ext>
            </a:extLst>
          </p:cNvPr>
          <p:cNvCxnSpPr>
            <a:cxnSpLocks/>
          </p:cNvCxnSpPr>
          <p:nvPr/>
        </p:nvCxnSpPr>
        <p:spPr>
          <a:xfrm>
            <a:off x="7483479" y="5282984"/>
            <a:ext cx="45269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05EE20B-DFA5-4FDB-9B27-1A27E8098931}"/>
              </a:ext>
            </a:extLst>
          </p:cNvPr>
          <p:cNvCxnSpPr>
            <a:cxnSpLocks/>
          </p:cNvCxnSpPr>
          <p:nvPr/>
        </p:nvCxnSpPr>
        <p:spPr>
          <a:xfrm>
            <a:off x="11572256" y="5282984"/>
            <a:ext cx="45269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8DBDE892-6A3D-4D0A-ADF2-FA2D82867FFC}"/>
              </a:ext>
            </a:extLst>
          </p:cNvPr>
          <p:cNvSpPr/>
          <p:nvPr/>
        </p:nvSpPr>
        <p:spPr>
          <a:xfrm>
            <a:off x="8110506" y="5390640"/>
            <a:ext cx="346175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Time: 90 min wash</a:t>
            </a:r>
          </a:p>
          <a:p>
            <a:r>
              <a:rPr lang="en-US" dirty="0"/>
              <a:t>Red: PANORAMA</a:t>
            </a:r>
          </a:p>
          <a:p>
            <a:r>
              <a:rPr lang="en-US" dirty="0"/>
              <a:t>White: PANORAMA + Fluorescence</a:t>
            </a:r>
          </a:p>
        </p:txBody>
      </p:sp>
    </p:spTree>
    <p:extLst>
      <p:ext uri="{BB962C8B-B14F-4D97-AF65-F5344CB8AC3E}">
        <p14:creationId xmlns:p14="http://schemas.microsoft.com/office/powerpoint/2010/main" val="30836087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18BB16-E9E0-4A87-8487-BA639C389F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/>
              <a:t>Summary miR-21 response with different mixtures of NHBE and H460 exosomes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7123EE-D1F2-4235-8738-77701D98B8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351" t="18077" r="37765" b="11795"/>
          <a:stretch/>
        </p:blipFill>
        <p:spPr>
          <a:xfrm>
            <a:off x="712175" y="1806573"/>
            <a:ext cx="5838093" cy="48093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CA2254E-A954-4794-B508-87650A45D88F}"/>
              </a:ext>
            </a:extLst>
          </p:cNvPr>
          <p:cNvSpPr txBox="1"/>
          <p:nvPr/>
        </p:nvSpPr>
        <p:spPr>
          <a:xfrm>
            <a:off x="7587762" y="2154088"/>
            <a:ext cx="3991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Future work on molecular beacon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0512D2-7FED-4B8C-9510-89D117B51D4E}"/>
              </a:ext>
            </a:extLst>
          </p:cNvPr>
          <p:cNvSpPr txBox="1"/>
          <p:nvPr/>
        </p:nvSpPr>
        <p:spPr>
          <a:xfrm>
            <a:off x="7183267" y="2523420"/>
            <a:ext cx="403764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Find the detection limit of the system.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10 % H460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5 % H460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1 % H460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miR-21 response on plasma samples.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B6D5F6-1C80-4EDC-924E-66430D2D88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028" t="17217" r="37087" b="12655"/>
          <a:stretch/>
        </p:blipFill>
        <p:spPr>
          <a:xfrm>
            <a:off x="838200" y="1806573"/>
            <a:ext cx="5838093" cy="4809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8132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1500</TotalTime>
  <Words>686</Words>
  <Application>Microsoft Office PowerPoint</Application>
  <PresentationFormat>Widescreen</PresentationFormat>
  <Paragraphs>219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Exploring the detection limit of mir-21 positive exosomes in H460/NHBE mixture via PANORAMA and fluorescence imaging</vt:lpstr>
      <vt:lpstr>Experimental Details</vt:lpstr>
      <vt:lpstr>Fluorescence Response of cancerous and non-cancerous exosomes to miR-21 biomarker via molecular beacon</vt:lpstr>
      <vt:lpstr>Previous results on NHBE and H460 exosomes mixture on miR-21 biomarker</vt:lpstr>
      <vt:lpstr>Exosome mixture of NHBE(50%) and H460(50%): PANORAMA  </vt:lpstr>
      <vt:lpstr>Exosome mixture of NHBE(50%) and H460(50%): PANORAMA and Fluorescence </vt:lpstr>
      <vt:lpstr>Exosome mixture of NHBE(85%) and H460(15%): PANORAMA  </vt:lpstr>
      <vt:lpstr>Exosome mixture of NHBE(85%) and H460(15%): PANORAMA and Fluorescence </vt:lpstr>
      <vt:lpstr>Summary miR-21 response with different mixtures of NHBE and H460 exosomes</vt:lpstr>
      <vt:lpstr>Summary of NHBE and H460 exosomes mixture on miR-21 biomarker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Exploring the detection limit mir-21 positive exosomes via PANORAMA and fluorescence imaging</dc:title>
  <dc:creator>nareg ohannesian</dc:creator>
  <cp:lastModifiedBy>nareg ohannesian</cp:lastModifiedBy>
  <cp:revision>55</cp:revision>
  <dcterms:created xsi:type="dcterms:W3CDTF">2021-04-21T16:34:13Z</dcterms:created>
  <dcterms:modified xsi:type="dcterms:W3CDTF">2021-04-28T15:41:38Z</dcterms:modified>
</cp:coreProperties>
</file>